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53" autoAdjust="0"/>
    <p:restoredTop sz="93323" autoAdjust="0"/>
  </p:normalViewPr>
  <p:slideViewPr>
    <p:cSldViewPr>
      <p:cViewPr varScale="1">
        <p:scale>
          <a:sx n="59" d="100"/>
          <a:sy n="59" d="100"/>
        </p:scale>
        <p:origin x="1296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4260" y="259702"/>
            <a:ext cx="876874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000" b="1" i="0" u="none" strike="noStrike" cap="none" spc="100" normalizeH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7</a:t>
            </a:r>
            <a:r>
              <a:rPr lang="ru-RU" sz="3000" b="1" spc="1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Имитационное моделирование </a:t>
            </a:r>
            <a:br>
              <a:rPr lang="ru-RU" sz="3000" b="1" spc="1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000" b="1" spc="1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прогнозировании</a:t>
            </a:r>
            <a:endParaRPr kumimoji="0" lang="ru-RU" sz="3000" b="0" i="0" u="none" strike="noStrike" cap="none" spc="100" normalizeH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88268" y="1844824"/>
            <a:ext cx="8767464" cy="3892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Сущность имитационного моделирования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бизнес-процессов в интересах имитационного моделирования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 Монте-Карло</a:t>
            </a:r>
            <a:endParaRPr lang="en-US" sz="28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Математические схемы описания бизнес-процессов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Оценка качества имитационной модели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437181"/>
            <a:ext cx="8784976" cy="1743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Монте-Карло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совокупность формальных процедур, посредством которых воссоздаются любые случайные факторы. Влияние случайных факторов на систему моделируется с помощью случайных чисел. 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CC36A5D5-1AB1-4F18-B648-0FFA8B0EE272}"/>
              </a:ext>
            </a:extLst>
          </p:cNvPr>
          <p:cNvGrpSpPr/>
          <p:nvPr/>
        </p:nvGrpSpPr>
        <p:grpSpPr>
          <a:xfrm>
            <a:off x="179512" y="2541280"/>
            <a:ext cx="8784976" cy="2278793"/>
            <a:chOff x="179512" y="2767857"/>
            <a:chExt cx="8784976" cy="227879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8C75720-EB79-4B3A-AB8B-BBC1A96C71B6}"/>
                </a:ext>
              </a:extLst>
            </p:cNvPr>
            <p:cNvSpPr txBox="1"/>
            <p:nvPr/>
          </p:nvSpPr>
          <p:spPr>
            <a:xfrm>
              <a:off x="179512" y="2767857"/>
              <a:ext cx="8784976" cy="17432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432000" algn="just">
                <a:lnSpc>
                  <a:spcPct val="114000"/>
                </a:lnSpc>
              </a:pP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случайная величина </a:t>
              </a:r>
              <a:r>
                <a:rPr lang="ru-RU" sz="2400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имеет равномерное распределение на отрезке [a, b], то ее плотность распределения вероятности имеет вид:</a:t>
              </a:r>
            </a:p>
            <a:p>
              <a:pPr indent="432000" algn="just">
                <a:lnSpc>
                  <a:spcPct val="114000"/>
                </a:lnSpc>
              </a:pPr>
              <a:endPara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Объект 2">
              <a:extLst>
                <a:ext uri="{FF2B5EF4-FFF2-40B4-BE49-F238E27FC236}">
                  <a16:creationId xmlns:a16="http://schemas.microsoft.com/office/drawing/2014/main" id="{0F90C4D9-834D-4DB6-A153-240E6D8EF38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42890895"/>
                </p:ext>
              </p:extLst>
            </p:nvPr>
          </p:nvGraphicFramePr>
          <p:xfrm>
            <a:off x="3195011" y="3923089"/>
            <a:ext cx="2889157" cy="11235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8" name="Equation" r:id="rId3" imgW="2057400" imgH="799920" progId="Equation.DSMT4">
                    <p:embed/>
                  </p:oleObj>
                </mc:Choice>
                <mc:Fallback>
                  <p:oleObj name="Equation" r:id="rId3" imgW="2057400" imgH="79992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5011" y="3923089"/>
                          <a:ext cx="2889157" cy="112356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Rectangle 4">
            <a:extLst>
              <a:ext uri="{FF2B5EF4-FFF2-40B4-BE49-F238E27FC236}">
                <a16:creationId xmlns:a16="http://schemas.microsoft.com/office/drawing/2014/main" id="{59375DC8-8E86-46A1-BCB7-A4F57A2C4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5" y="5495493"/>
            <a:ext cx="129577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B5850DC7-512A-4CAE-A95B-85EFF7805A60}"/>
              </a:ext>
            </a:extLst>
          </p:cNvPr>
          <p:cNvGrpSpPr/>
          <p:nvPr/>
        </p:nvGrpSpPr>
        <p:grpSpPr>
          <a:xfrm>
            <a:off x="179512" y="5045213"/>
            <a:ext cx="8784976" cy="1808134"/>
            <a:chOff x="179512" y="4959998"/>
            <a:chExt cx="8784976" cy="180813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006650-0FC2-4E08-BEA4-B7A824CB7F79}"/>
                </a:ext>
              </a:extLst>
            </p:cNvPr>
            <p:cNvSpPr txBox="1"/>
            <p:nvPr/>
          </p:nvSpPr>
          <p:spPr>
            <a:xfrm>
              <a:off x="179512" y="4959998"/>
              <a:ext cx="87849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444500" algn="just"/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Математическое ожидание и дисперсия случайной величины:</a:t>
              </a:r>
            </a:p>
          </p:txBody>
        </p:sp>
        <p:graphicFrame>
          <p:nvGraphicFramePr>
            <p:cNvPr id="11" name="Объект 10">
              <a:extLst>
                <a:ext uri="{FF2B5EF4-FFF2-40B4-BE49-F238E27FC236}">
                  <a16:creationId xmlns:a16="http://schemas.microsoft.com/office/drawing/2014/main" id="{B7D0AE74-660F-4FD6-A2EF-3398CAFED2A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97854120"/>
                </p:ext>
              </p:extLst>
            </p:nvPr>
          </p:nvGraphicFramePr>
          <p:xfrm>
            <a:off x="3491880" y="5451345"/>
            <a:ext cx="1720601" cy="1316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9" name="Equation" r:id="rId5" imgW="1244520" imgH="952200" progId="Equation.DSMT4">
                    <p:embed/>
                  </p:oleObj>
                </mc:Choice>
                <mc:Fallback>
                  <p:oleObj name="Equation" r:id="rId5" imgW="1244520" imgH="9522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1880" y="5451345"/>
                          <a:ext cx="1720601" cy="13167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62961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15F3E757-C0E1-476D-B237-7FA6CB6B02A0}"/>
              </a:ext>
            </a:extLst>
          </p:cNvPr>
          <p:cNvGrpSpPr/>
          <p:nvPr/>
        </p:nvGrpSpPr>
        <p:grpSpPr>
          <a:xfrm>
            <a:off x="179512" y="316281"/>
            <a:ext cx="8784976" cy="2024851"/>
            <a:chOff x="179512" y="332656"/>
            <a:chExt cx="8784976" cy="2024851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664C65F-5FFC-437B-BBB2-DAB54439D029}"/>
                </a:ext>
              </a:extLst>
            </p:cNvPr>
            <p:cNvSpPr txBox="1"/>
            <p:nvPr/>
          </p:nvSpPr>
          <p:spPr>
            <a:xfrm>
              <a:off x="179512" y="332656"/>
              <a:ext cx="8784976" cy="4802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432000" algn="just">
                <a:lnSpc>
                  <a:spcPct val="114000"/>
                </a:lnSpc>
              </a:pP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случайной величины в диапазоне [0, 1] получаем:</a:t>
              </a:r>
            </a:p>
          </p:txBody>
        </p:sp>
        <p:graphicFrame>
          <p:nvGraphicFramePr>
            <p:cNvPr id="8" name="Объект 7">
              <a:extLst>
                <a:ext uri="{FF2B5EF4-FFF2-40B4-BE49-F238E27FC236}">
                  <a16:creationId xmlns:a16="http://schemas.microsoft.com/office/drawing/2014/main" id="{86C3BBBB-2DDC-4F9B-AE51-6E1E7B00B17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1453625"/>
                </p:ext>
              </p:extLst>
            </p:nvPr>
          </p:nvGraphicFramePr>
          <p:xfrm>
            <a:off x="2086368" y="1088351"/>
            <a:ext cx="2090946" cy="11657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4" name="Equation" r:id="rId3" imgW="1434960" imgH="799920" progId="Equation.DSMT4">
                    <p:embed/>
                  </p:oleObj>
                </mc:Choice>
                <mc:Fallback>
                  <p:oleObj name="Equation" r:id="rId3" imgW="1434960" imgH="79992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86368" y="1088351"/>
                          <a:ext cx="2090946" cy="116574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Объект 13">
              <a:extLst>
                <a:ext uri="{FF2B5EF4-FFF2-40B4-BE49-F238E27FC236}">
                  <a16:creationId xmlns:a16="http://schemas.microsoft.com/office/drawing/2014/main" id="{A4431D02-59CC-43F2-A54C-FC1EBEA7BBC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6504290"/>
                </p:ext>
              </p:extLst>
            </p:nvPr>
          </p:nvGraphicFramePr>
          <p:xfrm>
            <a:off x="5652120" y="984943"/>
            <a:ext cx="1278553" cy="13725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5" name="Equation" r:id="rId5" imgW="863280" imgH="927000" progId="Equation.DSMT4">
                    <p:embed/>
                  </p:oleObj>
                </mc:Choice>
                <mc:Fallback>
                  <p:oleObj name="Equation" r:id="rId5" imgW="863280" imgH="9270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52120" y="984943"/>
                          <a:ext cx="1278553" cy="137256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87F17E94-8ECB-4AC6-B92D-53BD45D4A6F4}"/>
              </a:ext>
            </a:extLst>
          </p:cNvPr>
          <p:cNvGrpSpPr/>
          <p:nvPr/>
        </p:nvGrpSpPr>
        <p:grpSpPr>
          <a:xfrm>
            <a:off x="188144" y="2888315"/>
            <a:ext cx="8477250" cy="3419759"/>
            <a:chOff x="188144" y="2888315"/>
            <a:chExt cx="8477250" cy="3419759"/>
          </a:xfrm>
        </p:grpSpPr>
        <p:grpSp>
          <p:nvGrpSpPr>
            <p:cNvPr id="27" name="Группа 26">
              <a:extLst>
                <a:ext uri="{FF2B5EF4-FFF2-40B4-BE49-F238E27FC236}">
                  <a16:creationId xmlns:a16="http://schemas.microsoft.com/office/drawing/2014/main" id="{359BA9ED-36EC-4BDC-A51B-89E81D8715C0}"/>
                </a:ext>
              </a:extLst>
            </p:cNvPr>
            <p:cNvGrpSpPr/>
            <p:nvPr/>
          </p:nvGrpSpPr>
          <p:grpSpPr>
            <a:xfrm>
              <a:off x="188144" y="2888315"/>
              <a:ext cx="8477250" cy="2308324"/>
              <a:chOff x="188144" y="2888315"/>
              <a:chExt cx="8477250" cy="2308324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B4964AE-C8DC-4C6A-9399-D0569E58ACF9}"/>
                  </a:ext>
                </a:extLst>
              </p:cNvPr>
              <p:cNvSpPr txBox="1"/>
              <p:nvPr/>
            </p:nvSpPr>
            <p:spPr>
              <a:xfrm>
                <a:off x="188144" y="2888315"/>
                <a:ext cx="8477250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44500" algn="just"/>
                <a:r>
                  <a:rPr lang="ru-RU" sz="24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Равномерную случайную величину на отрезке [0, 1] обозначим через</a:t>
                </a:r>
                <a:r>
                  <a:rPr lang="ru-RU" sz="24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ξ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indent="444500" algn="just"/>
                <a:r>
                  <a:rPr lang="ru-RU" sz="24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нее характерно уникальное свойство: вероятность того, что значения этой случайной величины попадут на некоторый интервал с границами 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равняется длине этого интервала:</a:t>
                </a:r>
              </a:p>
            </p:txBody>
          </p:sp>
          <p:graphicFrame>
            <p:nvGraphicFramePr>
              <p:cNvPr id="26" name="Объект 25">
                <a:extLst>
                  <a:ext uri="{FF2B5EF4-FFF2-40B4-BE49-F238E27FC236}">
                    <a16:creationId xmlns:a16="http://schemas.microsoft.com/office/drawing/2014/main" id="{B650B61A-2184-4D70-8268-CB07875435C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656518"/>
                  </p:ext>
                </p:extLst>
              </p:nvPr>
            </p:nvGraphicFramePr>
            <p:xfrm>
              <a:off x="3687778" y="4437112"/>
              <a:ext cx="1477001" cy="33931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96" name="Equation" r:id="rId7" imgW="939600" imgH="215640" progId="Equation.DSMT4">
                      <p:embed/>
                    </p:oleObj>
                  </mc:Choice>
                  <mc:Fallback>
                    <p:oleObj name="Equation" r:id="rId7" imgW="939600" imgH="215640" progId="Equation.DSMT4">
                      <p:embed/>
                      <p:pic>
                        <p:nvPicPr>
                          <p:cNvPr id="0" name="Object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87778" y="4437112"/>
                            <a:ext cx="1477001" cy="339311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9" name="Объект 28">
              <a:extLst>
                <a:ext uri="{FF2B5EF4-FFF2-40B4-BE49-F238E27FC236}">
                  <a16:creationId xmlns:a16="http://schemas.microsoft.com/office/drawing/2014/main" id="{06161208-3044-4B6D-8B99-9786055E548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0655390"/>
                </p:ext>
              </p:extLst>
            </p:nvPr>
          </p:nvGraphicFramePr>
          <p:xfrm>
            <a:off x="2483768" y="5263974"/>
            <a:ext cx="3885023" cy="1044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7" name="Equation" r:id="rId9" imgW="2031840" imgH="545760" progId="Equation.DSMT4">
                    <p:embed/>
                  </p:oleObj>
                </mc:Choice>
                <mc:Fallback>
                  <p:oleObj name="Equation" r:id="rId9" imgW="2031840" imgH="54576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83768" y="5263974"/>
                          <a:ext cx="3885023" cy="10441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38620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AE3D713-C3F6-420C-A6FB-3C9015F0D2FB}"/>
              </a:ext>
            </a:extLst>
          </p:cNvPr>
          <p:cNvGrpSpPr/>
          <p:nvPr/>
        </p:nvGrpSpPr>
        <p:grpSpPr>
          <a:xfrm>
            <a:off x="179512" y="1015495"/>
            <a:ext cx="8784976" cy="2413505"/>
            <a:chOff x="179512" y="1015495"/>
            <a:chExt cx="8784976" cy="241350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664C65F-5FFC-437B-BBB2-DAB54439D029}"/>
                </a:ext>
              </a:extLst>
            </p:cNvPr>
            <p:cNvSpPr txBox="1"/>
            <p:nvPr/>
          </p:nvSpPr>
          <p:spPr>
            <a:xfrm>
              <a:off x="179512" y="2106715"/>
              <a:ext cx="8784976" cy="13222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432000" algn="just">
                <a:lnSpc>
                  <a:spcPct val="114000"/>
                </a:lnSpc>
              </a:pP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где </a:t>
              </a:r>
              <a:r>
                <a:rPr lang="ru-RU" sz="2400" i="1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z</a:t>
              </a:r>
              <a:r>
                <a:rPr lang="ru-RU" sz="2400" baseline="-250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реализация случайной величины </a:t>
              </a:r>
              <a:r>
                <a:rPr lang="ru-RU" sz="2400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Z</a:t>
              </a: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которая приобретает лишь два значения: 0 и 1 с одинаковой вероятностью 0,5.</a:t>
              </a:r>
            </a:p>
          </p:txBody>
        </p:sp>
        <p:graphicFrame>
          <p:nvGraphicFramePr>
            <p:cNvPr id="4" name="Объект 3">
              <a:extLst>
                <a:ext uri="{FF2B5EF4-FFF2-40B4-BE49-F238E27FC236}">
                  <a16:creationId xmlns:a16="http://schemas.microsoft.com/office/drawing/2014/main" id="{51F9B5E8-0BE4-4E17-ABFE-323F0521867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508752"/>
                </p:ext>
              </p:extLst>
            </p:nvPr>
          </p:nvGraphicFramePr>
          <p:xfrm>
            <a:off x="1907704" y="1015495"/>
            <a:ext cx="4972727" cy="5866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Equation" r:id="rId3" imgW="2260440" imgH="266400" progId="Equation.DSMT4">
                    <p:embed/>
                  </p:oleObj>
                </mc:Choice>
                <mc:Fallback>
                  <p:oleObj name="Equation" r:id="rId3" imgW="2260440" imgH="2664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7704" y="1015495"/>
                          <a:ext cx="4972727" cy="58667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26951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662794"/>
            <a:ext cx="8784976" cy="5532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–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 поставленный опыт для целенаправленного изучения некоторого явления в точно учтенных условиях, когда можно проследить ход изменения явления. </a:t>
            </a:r>
          </a:p>
          <a:p>
            <a:pPr indent="432000" algn="just">
              <a:lnSpc>
                <a:spcPct val="114000"/>
              </a:lnSpc>
            </a:pP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Пассивный эксперимент – анализ результатов наблюдений, которые зависят от многих одновременно действующих факторов.</a:t>
            </a:r>
          </a:p>
          <a:p>
            <a:pPr indent="432000" algn="just">
              <a:lnSpc>
                <a:spcPct val="114000"/>
              </a:lnSpc>
            </a:pP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 эксперимент позволяет исследователю планировать эксперимент, чтобы упростить процедуру оценки влияния каждого из факторов, а также при необходимости воссоздавать эксперимент многократно.</a:t>
            </a:r>
          </a:p>
        </p:txBody>
      </p:sp>
    </p:spTree>
    <p:extLst>
      <p:ext uri="{BB962C8B-B14F-4D97-AF65-F5344CB8AC3E}">
        <p14:creationId xmlns:p14="http://schemas.microsoft.com/office/powerpoint/2010/main" val="2457526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662794"/>
            <a:ext cx="8784976" cy="2164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эксперимента –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разработка такого плана эксперимента, который дает возможность с минимальным количеством опытов сделать статистически значимые выводы или найти оптимальные решения относительно функционирования системы.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37AFE7-9837-44E1-B804-461577DC643C}"/>
              </a:ext>
            </a:extLst>
          </p:cNvPr>
          <p:cNvSpPr txBox="1"/>
          <p:nvPr/>
        </p:nvSpPr>
        <p:spPr>
          <a:xfrm>
            <a:off x="179512" y="3442550"/>
            <a:ext cx="878152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4500" algn="just"/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Факторное пространство – множество значений внешних и внутренних параметров модели (факторов), которые предположительно влияют на результаты экспериментов и значения которых может контролировать исследователь. </a:t>
            </a:r>
          </a:p>
        </p:txBody>
      </p:sp>
    </p:spTree>
    <p:extLst>
      <p:ext uri="{BB962C8B-B14F-4D97-AF65-F5344CB8AC3E}">
        <p14:creationId xmlns:p14="http://schemas.microsoft.com/office/powerpoint/2010/main" val="2910851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37AFE7-9837-44E1-B804-461577DC643C}"/>
              </a:ext>
            </a:extLst>
          </p:cNvPr>
          <p:cNvSpPr txBox="1"/>
          <p:nvPr/>
        </p:nvSpPr>
        <p:spPr>
          <a:xfrm>
            <a:off x="1230997" y="1815177"/>
            <a:ext cx="6682006" cy="2794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каждого </a:t>
            </a:r>
            <a:r>
              <a:rPr lang="ru-RU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фактора определяются: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400" spc="100" baseline="30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основной уровень </a:t>
            </a:r>
            <a:r>
              <a:rPr lang="ru-RU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фактора;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max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верхний уровень </a:t>
            </a:r>
            <a:r>
              <a:rPr lang="ru-RU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фактора;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нижний уровень </a:t>
            </a:r>
            <a:r>
              <a:rPr lang="ru-RU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фактора;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ru-RU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интервал варьирования.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2105581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37AFE7-9837-44E1-B804-461577DC643C}"/>
              </a:ext>
            </a:extLst>
          </p:cNvPr>
          <p:cNvSpPr txBox="1"/>
          <p:nvPr/>
        </p:nvSpPr>
        <p:spPr>
          <a:xfrm>
            <a:off x="323528" y="1772816"/>
            <a:ext cx="8496944" cy="224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Целевые свойства имитационной модели: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адекватность;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стойкость;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чувствительность.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4102809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37AFE7-9837-44E1-B804-461577DC643C}"/>
              </a:ext>
            </a:extLst>
          </p:cNvPr>
          <p:cNvSpPr txBox="1"/>
          <p:nvPr/>
        </p:nvSpPr>
        <p:spPr>
          <a:xfrm>
            <a:off x="323528" y="1556792"/>
            <a:ext cx="8496944" cy="3349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Способы оценки адекватности модели: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по среднему значению откликов модели и системы;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по дисперсиям отклонений откликов модели от среднего значения откликов системы;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по максимальному значению относительных отклонений откликов модели от откликов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512832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37AFE7-9837-44E1-B804-461577DC643C}"/>
              </a:ext>
            </a:extLst>
          </p:cNvPr>
          <p:cNvSpPr txBox="1"/>
          <p:nvPr/>
        </p:nvSpPr>
        <p:spPr>
          <a:xfrm>
            <a:off x="328599" y="602859"/>
            <a:ext cx="8496944" cy="2795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Стойкость модели – это ее способность сохранять адекватность при исследовании эффективности системы на всем возможном диапазоне значений внешних влияний, а также при внесении изменений в конфигурацию системы.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A34043-6ECD-4174-A575-0B731DB8EB5C}"/>
              </a:ext>
            </a:extLst>
          </p:cNvPr>
          <p:cNvSpPr txBox="1"/>
          <p:nvPr/>
        </p:nvSpPr>
        <p:spPr>
          <a:xfrm>
            <a:off x="323528" y="4261317"/>
            <a:ext cx="8496944" cy="168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Критерий </a:t>
            </a:r>
            <a:r>
              <a:rPr lang="ru-RU" sz="2400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Уилкоксона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служит для проверки того, относятся ли две выборки к одной и той же генеральной совокупности </a:t>
            </a:r>
          </a:p>
        </p:txBody>
      </p:sp>
    </p:spTree>
    <p:extLst>
      <p:ext uri="{BB962C8B-B14F-4D97-AF65-F5344CB8AC3E}">
        <p14:creationId xmlns:p14="http://schemas.microsoft.com/office/powerpoint/2010/main" val="3846784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3829CEEB-8FEB-4453-B8CE-91F0BD017974}"/>
              </a:ext>
            </a:extLst>
          </p:cNvPr>
          <p:cNvGrpSpPr/>
          <p:nvPr/>
        </p:nvGrpSpPr>
        <p:grpSpPr>
          <a:xfrm>
            <a:off x="856737" y="677886"/>
            <a:ext cx="7430526" cy="554000"/>
            <a:chOff x="856737" y="677886"/>
            <a:chExt cx="7430526" cy="55400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CA9FB57-1955-4736-8FC3-539242188165}"/>
                </a:ext>
              </a:extLst>
            </p:cNvPr>
            <p:cNvSpPr txBox="1"/>
            <p:nvPr/>
          </p:nvSpPr>
          <p:spPr>
            <a:xfrm>
              <a:off x="856737" y="677888"/>
              <a:ext cx="3067191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3000" b="1" i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 (</a:t>
              </a:r>
              <a:r>
                <a:rPr lang="ru-RU" sz="3000" b="1" i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r>
                <a:rPr lang="ru-RU" sz="3000" b="1" baseline="-25000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 ..., </a:t>
              </a:r>
              <a:r>
                <a:rPr lang="ru-RU" sz="3000" b="1" i="1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r>
                <a:rPr lang="ru-RU" sz="3000" b="1" baseline="-25000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</a:t>
              </a:r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)</a:t>
              </a:r>
              <a:endParaRPr lang="ru-RU" sz="3000" b="1" dirty="0">
                <a:solidFill>
                  <a:schemeClr val="tx2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5C62CFB-28E5-451D-949B-108C44361CB1}"/>
                </a:ext>
              </a:extLst>
            </p:cNvPr>
            <p:cNvSpPr txBox="1"/>
            <p:nvPr/>
          </p:nvSpPr>
          <p:spPr>
            <a:xfrm>
              <a:off x="5713231" y="677886"/>
              <a:ext cx="2574032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3000" b="1" i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 (</a:t>
              </a:r>
              <a:r>
                <a:rPr lang="en-US" sz="3000" b="1" i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r>
                <a:rPr lang="ru-RU" sz="3000" b="1" baseline="-25000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 ..., </a:t>
              </a:r>
              <a:r>
                <a:rPr lang="en-US" sz="3000" b="1" i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r>
                <a:rPr lang="ru-RU" sz="3000" b="1" baseline="-25000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</a:t>
              </a:r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)</a:t>
              </a:r>
              <a:endParaRPr lang="ru-RU" sz="30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C6423F21-F152-48B0-B09A-E010FF540ED1}"/>
              </a:ext>
            </a:extLst>
          </p:cNvPr>
          <p:cNvGrpSpPr/>
          <p:nvPr/>
        </p:nvGrpSpPr>
        <p:grpSpPr>
          <a:xfrm>
            <a:off x="856737" y="1863605"/>
            <a:ext cx="4579359" cy="553999"/>
            <a:chOff x="856737" y="1863605"/>
            <a:chExt cx="4579359" cy="55399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A8B2325-5490-4566-B91E-2600B35CF116}"/>
                </a:ext>
              </a:extLst>
            </p:cNvPr>
            <p:cNvSpPr txBox="1"/>
            <p:nvPr/>
          </p:nvSpPr>
          <p:spPr>
            <a:xfrm>
              <a:off x="856737" y="1863606"/>
              <a:ext cx="1493912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3000" b="1" i="1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r>
                <a:rPr lang="ru-RU" sz="3000" b="1" baseline="-25000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j</a:t>
              </a:r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&lt; </a:t>
              </a:r>
              <a:r>
                <a:rPr lang="ru-RU" sz="3000" b="1" i="1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r>
                <a:rPr lang="ru-RU" sz="3000" b="1" baseline="-25000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endParaRPr lang="ru-RU" sz="3000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1BB42B3-E3A9-413E-B912-A0FE8D9595B1}"/>
                </a:ext>
              </a:extLst>
            </p:cNvPr>
            <p:cNvSpPr txBox="1"/>
            <p:nvPr/>
          </p:nvSpPr>
          <p:spPr>
            <a:xfrm>
              <a:off x="3707904" y="1863605"/>
              <a:ext cx="1728192" cy="5539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</a:t>
              </a:r>
              <a:r>
                <a:rPr lang="ru-RU" sz="3000" b="1" i="1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r>
                <a:rPr lang="ru-RU" sz="3000" b="1" baseline="-25000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 </a:t>
              </a:r>
              <a:r>
                <a:rPr lang="ru-RU" sz="3000" b="1" i="1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r>
                <a:rPr lang="ru-RU" sz="3000" b="1" baseline="-25000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j</a:t>
              </a:r>
              <a:r>
                <a:rPr lang="ru-RU" sz="3000" b="1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)</a:t>
              </a:r>
              <a:endParaRPr lang="ru-RU" sz="3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AD97702-5BDB-416B-BA0A-D2D7C0DA9694}"/>
              </a:ext>
            </a:extLst>
          </p:cNvPr>
          <p:cNvSpPr txBox="1"/>
          <p:nvPr/>
        </p:nvSpPr>
        <p:spPr>
          <a:xfrm>
            <a:off x="431540" y="3573016"/>
            <a:ext cx="8280920" cy="2803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6088" algn="just">
              <a:lnSpc>
                <a:spcPct val="150000"/>
              </a:lnSpc>
            </a:pP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пусть для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3 после упорядочения получилась такая последовательность значений: </a:t>
            </a:r>
          </a:p>
          <a:p>
            <a:pPr indent="446088" algn="just">
              <a:lnSpc>
                <a:spcPct val="150000"/>
              </a:lnSpc>
            </a:pP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446088" algn="just">
              <a:lnSpc>
                <a:spcPct val="150000"/>
              </a:lnSpc>
            </a:pP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тогда примем инверсии: </a:t>
            </a:r>
          </a:p>
          <a:p>
            <a:pPr indent="446088" algn="just">
              <a:lnSpc>
                <a:spcPct val="150000"/>
              </a:lnSpc>
            </a:pP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(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(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(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(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(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7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287524" y="646026"/>
            <a:ext cx="8568952" cy="5565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Имитационное моделирование (от англ. </a:t>
            </a:r>
            <a:r>
              <a:rPr lang="ru-RU" sz="24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simulation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распространенная разновидность аналогового моделирования, реализуемого с помощью набора математических инструментальных средств, специальных имитирующих компьютерных программ и технологий программирования, позволяющих посредством процессов-аналогов провести целенаправленное исследование структуры и функций реального сложного процесса в памяти компьютера в режиме «имитации», выполнить оптимизацию некоторых его параметров.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20D8338-D711-4E31-98C9-9674A2F524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631790"/>
              </p:ext>
            </p:extLst>
          </p:nvPr>
        </p:nvGraphicFramePr>
        <p:xfrm>
          <a:off x="3540124" y="1308830"/>
          <a:ext cx="2063750" cy="122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749160" imgH="444240" progId="Equation.DSMT4">
                  <p:embed/>
                </p:oleObj>
              </mc:Choice>
              <mc:Fallback>
                <p:oleObj name="Equation" r:id="rId3" imgW="749160" imgH="4442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24" y="1308830"/>
                        <a:ext cx="2063750" cy="1227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2462E9E2-F375-460F-B678-636D396A2321}"/>
              </a:ext>
            </a:extLst>
          </p:cNvPr>
          <p:cNvSpPr txBox="1"/>
          <p:nvPr/>
        </p:nvSpPr>
        <p:spPr>
          <a:xfrm>
            <a:off x="3332838" y="4522089"/>
            <a:ext cx="247832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|U – </a:t>
            </a:r>
            <a:r>
              <a:rPr lang="en-US" sz="30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30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 &gt; </a:t>
            </a:r>
            <a:r>
              <a:rPr lang="ru-RU" sz="3000" b="1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3000" b="1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KP</a:t>
            </a:r>
            <a:endParaRPr lang="ru-RU" sz="3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95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6064" y="428460"/>
            <a:ext cx="8784976" cy="480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ctr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чувствительности модели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EE20EF60-5FBC-4645-84FB-01DE8477C634}"/>
              </a:ext>
            </a:extLst>
          </p:cNvPr>
          <p:cNvGrpSpPr/>
          <p:nvPr/>
        </p:nvGrpSpPr>
        <p:grpSpPr>
          <a:xfrm>
            <a:off x="157538" y="1289670"/>
            <a:ext cx="8781528" cy="2139330"/>
            <a:chOff x="176064" y="1352304"/>
            <a:chExt cx="8781528" cy="213933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537AFE7-9837-44E1-B804-461577DC643C}"/>
                </a:ext>
              </a:extLst>
            </p:cNvPr>
            <p:cNvSpPr txBox="1"/>
            <p:nvPr/>
          </p:nvSpPr>
          <p:spPr>
            <a:xfrm>
              <a:off x="176064" y="1352304"/>
              <a:ext cx="8781528" cy="11339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57200" indent="-457200" algn="just">
                <a:lnSpc>
                  <a:spcPct val="150000"/>
                </a:lnSpc>
                <a:buAutoNum type="arabicPeriod"/>
              </a:pPr>
              <a:r>
                <a:rPr lang="ru-RU" sz="2400" spc="100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Исчисляется величина относительного среднего увеличения параметра </a:t>
              </a:r>
              <a:r>
                <a:rPr lang="ru-RU" sz="2400" i="1" spc="100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r>
                <a:rPr lang="ru-RU" sz="2400" i="1" spc="100" baseline="-25000" dirty="0" err="1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ru-RU" sz="2400" spc="100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:</a:t>
              </a:r>
            </a:p>
          </p:txBody>
        </p:sp>
        <p:graphicFrame>
          <p:nvGraphicFramePr>
            <p:cNvPr id="8" name="Объект 7">
              <a:extLst>
                <a:ext uri="{FF2B5EF4-FFF2-40B4-BE49-F238E27FC236}">
                  <a16:creationId xmlns:a16="http://schemas.microsoft.com/office/drawing/2014/main" id="{1B062B61-C21F-448D-8892-5F134539EB8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870363"/>
                </p:ext>
              </p:extLst>
            </p:nvPr>
          </p:nvGraphicFramePr>
          <p:xfrm>
            <a:off x="2195736" y="2560439"/>
            <a:ext cx="4250070" cy="931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2" name="Equation" r:id="rId3" imgW="2260440" imgH="495000" progId="Equation.DSMT4">
                    <p:embed/>
                  </p:oleObj>
                </mc:Choice>
                <mc:Fallback>
                  <p:oleObj name="Equation" r:id="rId3" imgW="2260440" imgH="4950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95736" y="2560439"/>
                          <a:ext cx="4250070" cy="93119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B6696EB-389D-4842-A0E6-8855906451BE}"/>
              </a:ext>
            </a:extLst>
          </p:cNvPr>
          <p:cNvSpPr txBox="1"/>
          <p:nvPr/>
        </p:nvSpPr>
        <p:spPr>
          <a:xfrm>
            <a:off x="173360" y="4005064"/>
            <a:ext cx="8741771" cy="224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Проводится пара модельных экспериментов при значениях </a:t>
            </a:r>
            <a:r>
              <a:rPr lang="en-US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400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400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en-US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400" i="1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max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400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400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en-US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400" i="1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средних фиксированных значениях параметров. Определяются значение отклика модели </a:t>
            </a:r>
            <a:r>
              <a:rPr lang="en-US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400" i="1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400" i="1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max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</a:t>
            </a:r>
            <a:r>
              <a:rPr lang="en-US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400" i="1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400" i="1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100" baseline="-25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5275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6064" y="428460"/>
            <a:ext cx="8784976" cy="480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ctr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чувствительности модели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6696EB-389D-4842-A0E6-8855906451BE}"/>
              </a:ext>
            </a:extLst>
          </p:cNvPr>
          <p:cNvSpPr txBox="1"/>
          <p:nvPr/>
        </p:nvSpPr>
        <p:spPr>
          <a:xfrm>
            <a:off x="158485" y="3861048"/>
            <a:ext cx="8741771" cy="2794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результате для </a:t>
            </a:r>
            <a:r>
              <a:rPr lang="ru-RU" sz="2400" i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параметра модели получают пары значений (</a:t>
            </a:r>
            <a:r>
              <a:rPr lang="ru-RU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i="1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i="1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что характеризует чувствительность модели по этому параметру. Аналогично формируются пары для других параметров модели, которые образуют множество {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ru-RU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2400" i="1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ru-RU" sz="2400" i="1" spc="1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400" i="1" spc="100" baseline="-25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}.</a:t>
            </a: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56ECDD37-5EC8-4220-B762-DC19E8B01847}"/>
              </a:ext>
            </a:extLst>
          </p:cNvPr>
          <p:cNvGrpSpPr/>
          <p:nvPr/>
        </p:nvGrpSpPr>
        <p:grpSpPr>
          <a:xfrm>
            <a:off x="157538" y="1289670"/>
            <a:ext cx="8781528" cy="2139330"/>
            <a:chOff x="157538" y="1289670"/>
            <a:chExt cx="8781528" cy="213933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537AFE7-9837-44E1-B804-461577DC643C}"/>
                </a:ext>
              </a:extLst>
            </p:cNvPr>
            <p:cNvSpPr txBox="1"/>
            <p:nvPr/>
          </p:nvSpPr>
          <p:spPr>
            <a:xfrm>
              <a:off x="157538" y="1289670"/>
              <a:ext cx="8781528" cy="11339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ru-RU" sz="2400" spc="100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3. Исчисляется относительное увеличение зависимой переменной </a:t>
              </a:r>
              <a:r>
                <a:rPr lang="ru-RU" sz="2400" i="1" spc="100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r>
                <a:rPr lang="ru-RU" sz="2400" spc="100" dirty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:</a:t>
              </a:r>
            </a:p>
          </p:txBody>
        </p:sp>
        <p:graphicFrame>
          <p:nvGraphicFramePr>
            <p:cNvPr id="4" name="Объект 3">
              <a:extLst>
                <a:ext uri="{FF2B5EF4-FFF2-40B4-BE49-F238E27FC236}">
                  <a16:creationId xmlns:a16="http://schemas.microsoft.com/office/drawing/2014/main" id="{F8643677-201D-402A-8C0E-7A799764BF8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5074142"/>
                </p:ext>
              </p:extLst>
            </p:nvPr>
          </p:nvGraphicFramePr>
          <p:xfrm>
            <a:off x="2699792" y="2350227"/>
            <a:ext cx="3420499" cy="10787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4" name="Equation" r:id="rId3" imgW="1650960" imgH="520560" progId="Equation.DSMT4">
                    <p:embed/>
                  </p:oleObj>
                </mc:Choice>
                <mc:Fallback>
                  <p:oleObj name="Equation" r:id="rId3" imgW="1650960" imgH="52056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9792" y="2350227"/>
                          <a:ext cx="3420499" cy="107877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88685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711F5F-016A-4CE6-AE38-058A4DCACAFA}"/>
              </a:ext>
            </a:extLst>
          </p:cNvPr>
          <p:cNvSpPr txBox="1"/>
          <p:nvPr/>
        </p:nvSpPr>
        <p:spPr>
          <a:xfrm>
            <a:off x="182960" y="646026"/>
            <a:ext cx="8778080" cy="5565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b="1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Калибровка модели </a:t>
            </a: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ее коррекция с целью приведения в соответствие предлагаемым требованиям. 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Этапы калибровки модели: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Глобальные изменения модели (например, введение новых процессов, изменение типов событий и т.д.).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Локальные изменения (в частности, изменения некоторых законов распределения моделируемых случайных величин).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Изменение специальных параметров, называемых калиброванными.</a:t>
            </a:r>
          </a:p>
        </p:txBody>
      </p:sp>
    </p:spTree>
    <p:extLst>
      <p:ext uri="{BB962C8B-B14F-4D97-AF65-F5344CB8AC3E}">
        <p14:creationId xmlns:p14="http://schemas.microsoft.com/office/powerpoint/2010/main" val="20236594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711F5F-016A-4CE6-AE38-058A4DCACAFA}"/>
              </a:ext>
            </a:extLst>
          </p:cNvPr>
          <p:cNvSpPr txBox="1"/>
          <p:nvPr/>
        </p:nvSpPr>
        <p:spPr>
          <a:xfrm>
            <a:off x="182960" y="188640"/>
            <a:ext cx="8778080" cy="611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Шаги калибровки модели:</a:t>
            </a:r>
          </a:p>
          <a:p>
            <a:pPr indent="450215" algn="ctr">
              <a:lnSpc>
                <a:spcPct val="150000"/>
              </a:lnSpc>
            </a:pPr>
            <a:endParaRPr lang="ru-RU" sz="2400" spc="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11113" algn="just">
              <a:lnSpc>
                <a:spcPct val="150000"/>
              </a:lnSpc>
              <a:buAutoNum type="arabicPeriod"/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Сравнение исходных распределений.</a:t>
            </a:r>
          </a:p>
          <a:p>
            <a:pPr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Цель – оценка адекватности имитационной модели.</a:t>
            </a:r>
          </a:p>
          <a:p>
            <a:pPr algn="just">
              <a:lnSpc>
                <a:spcPct val="150000"/>
              </a:lnSpc>
            </a:pPr>
            <a:endParaRPr lang="ru-RU" sz="2400" spc="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Балансировка модели. 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Основная задача – оценка стойкости и чувствительности модели.</a:t>
            </a:r>
          </a:p>
          <a:p>
            <a:pPr indent="450215" algn="just">
              <a:lnSpc>
                <a:spcPct val="150000"/>
              </a:lnSpc>
            </a:pPr>
            <a:endParaRPr lang="ru-RU" sz="2400" spc="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Оптимизация модели. 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spc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 – обеспечение необходимой точности результатов. </a:t>
            </a:r>
          </a:p>
        </p:txBody>
      </p:sp>
    </p:spTree>
    <p:extLst>
      <p:ext uri="{BB962C8B-B14F-4D97-AF65-F5344CB8AC3E}">
        <p14:creationId xmlns:p14="http://schemas.microsoft.com/office/powerpoint/2010/main" val="358057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287524" y="437472"/>
            <a:ext cx="8568952" cy="224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Имитационная модель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логико-математическое описание объекта, которое может быть использовано для экспериментирования на компьютере в целях проектирования, анализа и опенки функционировании объекта.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34FA9B-3D9F-4FBA-A88B-5206AC395CB0}"/>
              </a:ext>
            </a:extLst>
          </p:cNvPr>
          <p:cNvSpPr txBox="1"/>
          <p:nvPr/>
        </p:nvSpPr>
        <p:spPr>
          <a:xfrm>
            <a:off x="287524" y="3070572"/>
            <a:ext cx="8568952" cy="3349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имитационного моделирования состоит в воспроизведении поведения исследуемой системы на основе результатов анализа наиболее существенных взаимосвязей между ее элементами или, другими словами, в разработке симулятора (</a:t>
            </a:r>
            <a:r>
              <a:rPr lang="ru-RU" sz="24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simulation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исследуемой предметной области для проведения различных экспериментов.</a:t>
            </a:r>
          </a:p>
        </p:txBody>
      </p:sp>
    </p:spTree>
    <p:extLst>
      <p:ext uri="{BB962C8B-B14F-4D97-AF65-F5344CB8AC3E}">
        <p14:creationId xmlns:p14="http://schemas.microsoft.com/office/powerpoint/2010/main" val="195242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287524" y="404664"/>
            <a:ext cx="8568952" cy="611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задачи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решаемые средствами имитационного моделирования при управлении экономическими объектами: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моделирование процессов логистики для определения временных и стоимостных параметров;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процессом реализации инвестиционного проекта на различных этапах его жизненного цикла;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клиринговых процессов в работе сети кредитных организаций;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прогнозирование финансовых результатов деятельности предприятия;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бизнес-реинжиниринг несостоятельного предприятия;</a:t>
            </a:r>
          </a:p>
        </p:txBody>
      </p:sp>
    </p:spTree>
    <p:extLst>
      <p:ext uri="{BB962C8B-B14F-4D97-AF65-F5344CB8AC3E}">
        <p14:creationId xmlns:p14="http://schemas.microsoft.com/office/powerpoint/2010/main" val="618051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287524" y="404664"/>
            <a:ext cx="8568952" cy="5011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задачи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решаемые средствами имитационного моделирования при управлении экономическими объектами: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адаптивных свойств и живучести компьютерной региональной банковской информационной системы;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работы автотранспортного предприятия, занимающегося коммерческими перевозками грузов, с учетом специфики товарных и денежных потоков в регионе;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параметров надежности и задержек обработки информации в банковской информационной системе.</a:t>
            </a:r>
          </a:p>
        </p:txBody>
      </p:sp>
    </p:spTree>
    <p:extLst>
      <p:ext uri="{BB962C8B-B14F-4D97-AF65-F5344CB8AC3E}">
        <p14:creationId xmlns:p14="http://schemas.microsoft.com/office/powerpoint/2010/main" val="754220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332656"/>
            <a:ext cx="8784976" cy="5953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имитационного моделирования, обеспечивающая создание моделей для решения перечисленных задач, должна обладать следующими свойствами:</a:t>
            </a: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возможностью применения имитационных программ совместно со специальными экономико-математическими моделями и методами, основанными на теории управления;</a:t>
            </a: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инструментальными методами проведения структурного анализа сложного экономического процесса;</a:t>
            </a: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способностью моделирования материальных, денежных и информационных процессов и потоков в рамках единой модели, в общем модельном времени;</a:t>
            </a: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возможностью введения режима постоянного уточнения при получении выходных данных и проведении экстремального эксперимента.</a:t>
            </a:r>
          </a:p>
        </p:txBody>
      </p:sp>
    </p:spTree>
    <p:extLst>
      <p:ext uri="{BB962C8B-B14F-4D97-AF65-F5344CB8AC3E}">
        <p14:creationId xmlns:p14="http://schemas.microsoft.com/office/powerpoint/2010/main" val="204977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332656"/>
            <a:ext cx="8784976" cy="901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Реальное время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время, в котором исследуемая система работает в действительности.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74F31E-0C9A-41CC-A913-4ACA7BA9221A}"/>
              </a:ext>
            </a:extLst>
          </p:cNvPr>
          <p:cNvSpPr txBox="1"/>
          <p:nvPr/>
        </p:nvSpPr>
        <p:spPr>
          <a:xfrm>
            <a:off x="179512" y="2132856"/>
            <a:ext cx="8784976" cy="901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масштабе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модельного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времени организуется работа самой имитационной модели.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D29FE-B969-4A84-8994-3FAB35F27BA2}"/>
              </a:ext>
            </a:extLst>
          </p:cNvPr>
          <p:cNvSpPr txBox="1"/>
          <p:nvPr/>
        </p:nvSpPr>
        <p:spPr>
          <a:xfrm>
            <a:off x="341843" y="3823873"/>
            <a:ext cx="8784976" cy="901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Машинное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время отражает реальные затраты времени ЭВМ на проведение моделирования.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4197701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332656"/>
            <a:ext cx="8784976" cy="3006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используется принцип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постоянного шага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отсчет модельного времени ведется через фиксированные интервалы t, на которые разбит весь моделируемый период времени. События в модели считаются наступившими в момент окончания такого интервала. Состояние системы определяется для момента времени 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затем 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+ 1; 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+ 2t и т.д. Погрешности временных характеристик исследуемой системы зависят от величины 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FAF27-5E4B-4D21-86E4-E735D46A9130}"/>
              </a:ext>
            </a:extLst>
          </p:cNvPr>
          <p:cNvSpPr txBox="1"/>
          <p:nvPr/>
        </p:nvSpPr>
        <p:spPr>
          <a:xfrm>
            <a:off x="199999" y="3717032"/>
            <a:ext cx="878497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Особые состояния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определяются наличием входных сигналов или выходом по крайней мере одной из характеристик </a:t>
            </a:r>
            <a:r>
              <a:rPr lang="en-US" sz="24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 границу области существования. При этом состояние системы меняется скачкообразно. Моделирующий алгоритм должен предусматривать процедуры определения моментов времени, соответствующих особым состояниям, и величин характеристик системы в эти моменты. </a:t>
            </a:r>
          </a:p>
        </p:txBody>
      </p:sp>
    </p:spTree>
    <p:extLst>
      <p:ext uri="{BB962C8B-B14F-4D97-AF65-F5344CB8AC3E}">
        <p14:creationId xmlns:p14="http://schemas.microsoft.com/office/powerpoint/2010/main" val="255526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4452" y="2276872"/>
            <a:ext cx="8784976" cy="480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Структурный анализ процессов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FAF27-5E4B-4D21-86E4-E735D46A9130}"/>
              </a:ext>
            </a:extLst>
          </p:cNvPr>
          <p:cNvSpPr txBox="1"/>
          <p:nvPr/>
        </p:nvSpPr>
        <p:spPr>
          <a:xfrm>
            <a:off x="179512" y="3312598"/>
            <a:ext cx="87849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Формализованное описание модели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F3076-2292-411A-9C64-B76A68A9149A}"/>
              </a:ext>
            </a:extLst>
          </p:cNvPr>
          <p:cNvSpPr txBox="1"/>
          <p:nvPr/>
        </p:nvSpPr>
        <p:spPr>
          <a:xfrm>
            <a:off x="179512" y="4100900"/>
            <a:ext cx="87849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Построение модели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DEDEFC-39D8-4315-862F-960FBD83CE77}"/>
              </a:ext>
            </a:extLst>
          </p:cNvPr>
          <p:cNvSpPr txBox="1"/>
          <p:nvPr/>
        </p:nvSpPr>
        <p:spPr>
          <a:xfrm>
            <a:off x="174452" y="4907458"/>
            <a:ext cx="87849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Проведение экстремального эксперимента для оптимизации определенных параметров реального процесса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B2F0E2-AA7C-4A3D-9AB9-BAAE0E168490}"/>
              </a:ext>
            </a:extLst>
          </p:cNvPr>
          <p:cNvSpPr txBox="1"/>
          <p:nvPr/>
        </p:nvSpPr>
        <p:spPr>
          <a:xfrm>
            <a:off x="1938648" y="463779"/>
            <a:ext cx="52565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имитационного моделирования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101997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" grpId="0"/>
      <p:bldP spid="7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1202</Words>
  <Application>Microsoft Office PowerPoint</Application>
  <PresentationFormat>Экран (4:3)</PresentationFormat>
  <Paragraphs>93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Calibri</vt:lpstr>
      <vt:lpstr>Times New Roman</vt:lpstr>
      <vt:lpstr>Тема Office</vt:lpstr>
      <vt:lpstr>Equation</vt:lpstr>
      <vt:lpstr>MathType 6.0 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Юрий Скрипниченко</dc:creator>
  <cp:lastModifiedBy>Юрий</cp:lastModifiedBy>
  <cp:revision>144</cp:revision>
  <dcterms:created xsi:type="dcterms:W3CDTF">2015-10-29T10:09:33Z</dcterms:created>
  <dcterms:modified xsi:type="dcterms:W3CDTF">2021-06-04T08:52:18Z</dcterms:modified>
</cp:coreProperties>
</file>